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70" r:id="rId10"/>
    <p:sldId id="273" r:id="rId11"/>
    <p:sldId id="276" r:id="rId12"/>
    <p:sldId id="284" r:id="rId13"/>
    <p:sldId id="285" r:id="rId14"/>
    <p:sldId id="286" r:id="rId15"/>
    <p:sldId id="289" r:id="rId16"/>
    <p:sldId id="291" r:id="rId17"/>
    <p:sldId id="293" r:id="rId18"/>
    <p:sldId id="294" r:id="rId19"/>
    <p:sldId id="295" r:id="rId20"/>
    <p:sldId id="296" r:id="rId21"/>
  </p:sldIdLst>
  <p:sldSz cx="9144000" cy="5143500" type="screen16x9"/>
  <p:notesSz cx="6858000" cy="9144000"/>
  <p:embeddedFontLst>
    <p:embeddedFont>
      <p:font typeface="Montserrat Medium" panose="020B0604020202020204" charset="-52"/>
      <p:regular r:id="rId23"/>
      <p:bold r:id="rId24"/>
      <p:italic r:id="rId25"/>
      <p:boldItalic r:id="rId26"/>
    </p:embeddedFont>
    <p:embeddedFont>
      <p:font typeface="Montserrat" panose="020B0604020202020204" charset="-52"/>
      <p:regular r:id="rId27"/>
      <p:bold r:id="rId28"/>
      <p:italic r:id="rId29"/>
      <p:boldItalic r:id="rId30"/>
    </p:embeddedFont>
    <p:embeddedFont>
      <p:font typeface="Roboto" panose="02000000000000000000" pitchFamily="2" charset="0"/>
      <p:regular r:id="rId31"/>
      <p:bold r:id="rId32"/>
      <p:italic r:id="rId33"/>
      <p:boldItalic r:id="rId34"/>
    </p:embeddedFont>
    <p:embeddedFont>
      <p:font typeface="Roboto Light" panose="02000000000000000000" pitchFamily="2" charset="0"/>
      <p:regular r:id="rId35"/>
      <p:bold r:id="rId36"/>
      <p:italic r:id="rId37"/>
      <p:boldItalic r:id="rId3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675" autoAdjust="0"/>
  </p:normalViewPr>
  <p:slideViewPr>
    <p:cSldViewPr snapToGrid="0">
      <p:cViewPr varScale="1">
        <p:scale>
          <a:sx n="137" d="100"/>
          <a:sy n="137" d="100"/>
        </p:scale>
        <p:origin x="86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font" Target="fonts/font15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font" Target="fonts/font1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1216dd10bf5_0_3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1216dd10bf5_0_3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123903b24a1_5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123903b24a1_5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chemeClr val="dk1"/>
                </a:solidFill>
              </a:rPr>
              <a:t>API для доступа к данным используется повсеместно, правда этого мы не замечаем</a:t>
            </a:r>
            <a:r>
              <a:rPr lang="ru" dirty="0" smtClean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1216dd10bf5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1216dd10bf5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1216dd10bf5_0_5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1216dd10bf5_0_5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13243efc93b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13243efc93b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b="1" dirty="0"/>
              <a:t>Экономическая эффективность</a:t>
            </a:r>
            <a:endParaRPr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/>
              <a:t>Разработанный сервис соответствует указу Президента РФ «О Стратегии развития информационного общества в Российской Федерации на 2017-2030 годы», а именно повышает эффективность государственного управления и способствует формированию цифровой экономики.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13243efc93b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13243efc93b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11ad28199d4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11ad28199d4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11ad28199d4_0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11ad28199d4_0_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12d3a73697f_1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5" name="Google Shape;225;g12d3a73697f_1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12d3a73697f_1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12d3a73697f_1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g11ad28199d4_0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0" name="Google Shape;280;g11ad28199d4_0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13243efc93b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13243efc93b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4" name="Google Shape;35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g133e531b911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5" name="Google Shape;365;g133e531b911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13243efc93b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5" name="Google Shape;385;g13243efc93b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g1216dd10bf5_0_5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6" name="Google Shape;406;g1216dd10bf5_0_5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g1237f544a4e_2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5" name="Google Shape;425;g1237f544a4e_2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g12974c57fa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8" name="Google Shape;438;g12974c57fa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g12974c57fa5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9" name="Google Shape;449;g12974c57fa5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g1216dd10bf5_0_5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6" name="Google Shape;466;g1216dd10bf5_0_5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pic>
        <p:nvPicPr>
          <p:cNvPr id="14" name="Google Shape;14;p2"/>
          <p:cNvPicPr preferRelativeResize="0"/>
          <p:nvPr/>
        </p:nvPicPr>
        <p:blipFill>
          <a:blip r:embed="rId2">
            <a:alphaModFix amt="49000"/>
          </a:blip>
          <a:stretch>
            <a:fillRect/>
          </a:stretch>
        </p:blipFill>
        <p:spPr>
          <a:xfrm>
            <a:off x="0" y="3297450"/>
            <a:ext cx="3067737" cy="1846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pic>
        <p:nvPicPr>
          <p:cNvPr id="17" name="Google Shape;17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3297450"/>
            <a:ext cx="3067737" cy="1846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/>
          <p:nvPr/>
        </p:nvSpPr>
        <p:spPr>
          <a:xfrm>
            <a:off x="8540175" y="93900"/>
            <a:ext cx="540000" cy="540000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r>
              <a:rPr lang="ru" u="sng"/>
              <a:t> </a:t>
            </a:r>
            <a:endParaRPr u="sng"/>
          </a:p>
        </p:txBody>
      </p:sp>
      <p:sp>
        <p:nvSpPr>
          <p:cNvPr id="23" name="Google Shape;23;p4"/>
          <p:cNvSpPr txBox="1"/>
          <p:nvPr/>
        </p:nvSpPr>
        <p:spPr>
          <a:xfrm>
            <a:off x="7866175" y="343075"/>
            <a:ext cx="825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YSTUty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Google Shape;28;p5"/>
          <p:cNvSpPr/>
          <p:nvPr/>
        </p:nvSpPr>
        <p:spPr>
          <a:xfrm>
            <a:off x="8540175" y="93900"/>
            <a:ext cx="540000" cy="540000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5"/>
          <p:cNvSpPr txBox="1"/>
          <p:nvPr/>
        </p:nvSpPr>
        <p:spPr>
          <a:xfrm>
            <a:off x="7866175" y="343075"/>
            <a:ext cx="825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YSTUty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r>
              <a:rPr lang="ru" u="sng"/>
              <a:t> </a:t>
            </a:r>
            <a:endParaRPr u="sn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/>
          <p:nvPr/>
        </p:nvSpPr>
        <p:spPr>
          <a:xfrm>
            <a:off x="8540175" y="93900"/>
            <a:ext cx="540000" cy="540000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6"/>
          <p:cNvSpPr txBox="1"/>
          <p:nvPr/>
        </p:nvSpPr>
        <p:spPr>
          <a:xfrm>
            <a:off x="7866175" y="343075"/>
            <a:ext cx="825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YSTUty</a:t>
            </a:r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r>
              <a:rPr lang="ru" u="sng"/>
              <a:t> </a:t>
            </a:r>
            <a:endParaRPr u="sn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9" name="Google Shape;39;p7"/>
          <p:cNvSpPr/>
          <p:nvPr/>
        </p:nvSpPr>
        <p:spPr>
          <a:xfrm>
            <a:off x="8540175" y="93900"/>
            <a:ext cx="540000" cy="540000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7"/>
          <p:cNvSpPr txBox="1"/>
          <p:nvPr/>
        </p:nvSpPr>
        <p:spPr>
          <a:xfrm>
            <a:off x="7866175" y="343075"/>
            <a:ext cx="825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YSTUty</a:t>
            </a:r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r>
              <a:rPr lang="ru" u="sng"/>
              <a:t> </a:t>
            </a:r>
            <a:endParaRPr u="sn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oogle Shape;43;p8"/>
          <p:cNvPicPr preferRelativeResize="0"/>
          <p:nvPr/>
        </p:nvPicPr>
        <p:blipFill>
          <a:blip r:embed="rId2">
            <a:alphaModFix amt="49000"/>
          </a:blip>
          <a:stretch>
            <a:fillRect/>
          </a:stretch>
        </p:blipFill>
        <p:spPr>
          <a:xfrm>
            <a:off x="0" y="3297450"/>
            <a:ext cx="3067737" cy="1846050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45" name="Google Shape;45;p8"/>
          <p:cNvSpPr/>
          <p:nvPr/>
        </p:nvSpPr>
        <p:spPr>
          <a:xfrm>
            <a:off x="8540175" y="93900"/>
            <a:ext cx="540000" cy="540000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" name="Google Shape;46;p8"/>
          <p:cNvSpPr txBox="1"/>
          <p:nvPr/>
        </p:nvSpPr>
        <p:spPr>
          <a:xfrm>
            <a:off x="7866175" y="343075"/>
            <a:ext cx="825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YSTUty</a:t>
            </a:r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r>
              <a:rPr lang="ru" u="sng"/>
              <a:t> </a:t>
            </a:r>
            <a:endParaRPr u="sn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Google Shape;49;p9"/>
          <p:cNvPicPr preferRelativeResize="0"/>
          <p:nvPr/>
        </p:nvPicPr>
        <p:blipFill>
          <a:blip r:embed="rId2">
            <a:alphaModFix amt="42000"/>
          </a:blip>
          <a:stretch>
            <a:fillRect/>
          </a:stretch>
        </p:blipFill>
        <p:spPr>
          <a:xfrm>
            <a:off x="1440275" y="-125"/>
            <a:ext cx="3131726" cy="4149099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rgbClr val="1C458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>
                <a:solidFill>
                  <a:schemeClr val="lt2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54" name="Google Shape;54;p9"/>
          <p:cNvSpPr/>
          <p:nvPr/>
        </p:nvSpPr>
        <p:spPr>
          <a:xfrm>
            <a:off x="8540175" y="93900"/>
            <a:ext cx="540000" cy="540000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2"/>
              </a:solidFill>
            </a:endParaRPr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buNone/>
              <a:defRPr sz="100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 rtl="0">
              <a:buNone/>
              <a:defRPr sz="100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 rtl="0">
              <a:buNone/>
              <a:defRPr sz="100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 rtl="0">
              <a:buNone/>
              <a:defRPr sz="100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 rtl="0">
              <a:buNone/>
              <a:defRPr sz="100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 rtl="0">
              <a:buNone/>
              <a:defRPr sz="100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 rtl="0">
              <a:buNone/>
              <a:defRPr sz="100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 rtl="0">
              <a:buNone/>
              <a:defRPr sz="100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 rtl="0">
              <a:buNone/>
              <a:defRPr sz="100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r>
              <a:rPr lang="ru" u="sng"/>
              <a:t> </a:t>
            </a:r>
            <a:endParaRPr u="sng"/>
          </a:p>
        </p:txBody>
      </p:sp>
      <p:sp>
        <p:nvSpPr>
          <p:cNvPr id="56" name="Google Shape;56;p9"/>
          <p:cNvSpPr txBox="1"/>
          <p:nvPr/>
        </p:nvSpPr>
        <p:spPr>
          <a:xfrm>
            <a:off x="7866175" y="343075"/>
            <a:ext cx="825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000">
                <a:solidFill>
                  <a:schemeClr val="lt2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YSTUty</a:t>
            </a:r>
            <a:endParaRPr>
              <a:solidFill>
                <a:schemeClr val="lt2"/>
              </a:solidFill>
            </a:endParaRPr>
          </a:p>
        </p:txBody>
      </p:sp>
      <p:pic>
        <p:nvPicPr>
          <p:cNvPr id="57" name="Google Shape;57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604000" y="4604400"/>
            <a:ext cx="574625" cy="574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60" name="Google Shape;60;p10"/>
          <p:cNvSpPr/>
          <p:nvPr/>
        </p:nvSpPr>
        <p:spPr>
          <a:xfrm>
            <a:off x="8540175" y="93900"/>
            <a:ext cx="540000" cy="540000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10"/>
          <p:cNvSpPr txBox="1"/>
          <p:nvPr/>
        </p:nvSpPr>
        <p:spPr>
          <a:xfrm>
            <a:off x="7866175" y="343075"/>
            <a:ext cx="825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YSTUty</a:t>
            </a:r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r>
              <a:rPr lang="ru" u="sng"/>
              <a:t> </a:t>
            </a:r>
            <a:endParaRPr u="sn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65" name="Google Shape;65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/>
          <p:nvPr/>
        </p:nvSpPr>
        <p:spPr>
          <a:xfrm>
            <a:off x="8540175" y="93900"/>
            <a:ext cx="540000" cy="540000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11"/>
          <p:cNvSpPr txBox="1"/>
          <p:nvPr/>
        </p:nvSpPr>
        <p:spPr>
          <a:xfrm>
            <a:off x="7866175" y="343075"/>
            <a:ext cx="825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YSTUty</a:t>
            </a:r>
            <a:endParaRPr/>
          </a:p>
        </p:txBody>
      </p:sp>
      <p:sp>
        <p:nvSpPr>
          <p:cNvPr id="68" name="Google Shape;68;p11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r>
              <a:rPr lang="ru" u="sng"/>
              <a:t> </a:t>
            </a:r>
            <a:endParaRPr u="sn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2"/>
          <p:cNvSpPr/>
          <p:nvPr/>
        </p:nvSpPr>
        <p:spPr>
          <a:xfrm>
            <a:off x="8540175" y="93900"/>
            <a:ext cx="540000" cy="540000"/>
          </a:xfrm>
          <a:prstGeom prst="arc">
            <a:avLst>
              <a:gd name="adj1" fmla="val 10583568"/>
              <a:gd name="adj2" fmla="val 7527533"/>
            </a:avLst>
          </a:prstGeom>
          <a:noFill/>
          <a:ln w="2857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" name="Google Shape;71;p12"/>
          <p:cNvSpPr txBox="1"/>
          <p:nvPr/>
        </p:nvSpPr>
        <p:spPr>
          <a:xfrm>
            <a:off x="7866175" y="343075"/>
            <a:ext cx="825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YSTUty</a:t>
            </a:r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 rtl="0">
              <a:buNone/>
              <a:defRPr sz="1000">
                <a:solidFill>
                  <a:srgbClr val="B7B7B7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r>
              <a:rPr lang="ru" u="sng"/>
              <a:t> </a:t>
            </a:r>
            <a:endParaRPr u="sn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>
          <a:blip r:embed="rId13">
            <a:alphaModFix amt="79000"/>
          </a:blip>
          <a:stretch>
            <a:fillRect/>
          </a:stretch>
        </p:blipFill>
        <p:spPr>
          <a:xfrm>
            <a:off x="6012275" y="0"/>
            <a:ext cx="3131726" cy="414909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400"/>
              <a:buFont typeface="Roboto"/>
              <a:buNone/>
              <a:defRPr sz="24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pic>
        <p:nvPicPr>
          <p:cNvPr id="9" name="Google Shape;9;p1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604000" y="4604400"/>
            <a:ext cx="574625" cy="57462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04009" y="474990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1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3"/>
          <p:cNvSpPr txBox="1">
            <a:spLocks noGrp="1"/>
          </p:cNvSpPr>
          <p:nvPr>
            <p:ph type="ctrTitle"/>
          </p:nvPr>
        </p:nvSpPr>
        <p:spPr>
          <a:xfrm>
            <a:off x="311700" y="1620775"/>
            <a:ext cx="8520600" cy="1375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РАЗРАБОТКА REST API С ГОТОВЫМИ РЕШЕНИЯМИ</a:t>
            </a:r>
            <a:br>
              <a:rPr lang="ru" sz="21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1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 ФГБОУ ВО ЯГТУ</a:t>
            </a:r>
            <a:endParaRPr sz="21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8" name="Google Shape;78;p13"/>
          <p:cNvSpPr txBox="1"/>
          <p:nvPr/>
        </p:nvSpPr>
        <p:spPr>
          <a:xfrm>
            <a:off x="1573775" y="0"/>
            <a:ext cx="5996400" cy="126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Министерство образования и науки РФ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Федеральное государственное бюджетное образовательное учреждение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высшего образования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«Ярославский государственный технический университет»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Кафедра «Информационные системы и технологии»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9" name="Google Shape;79;p13"/>
          <p:cNvSpPr txBox="1"/>
          <p:nvPr/>
        </p:nvSpPr>
        <p:spPr>
          <a:xfrm>
            <a:off x="311700" y="3453988"/>
            <a:ext cx="30000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latin typeface="Times New Roman"/>
                <a:ea typeface="Times New Roman"/>
                <a:cs typeface="Times New Roman"/>
                <a:sym typeface="Times New Roman"/>
              </a:rPr>
              <a:t>Научный руководитель:</a:t>
            </a:r>
            <a:endParaRPr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latin typeface="Times New Roman"/>
                <a:ea typeface="Times New Roman"/>
                <a:cs typeface="Times New Roman"/>
                <a:sym typeface="Times New Roman"/>
              </a:rPr>
              <a:t>Первый </a:t>
            </a:r>
            <a:r>
              <a:rPr lang="ru" dirty="0" smtClean="0">
                <a:latin typeface="Times New Roman"/>
                <a:ea typeface="Times New Roman"/>
                <a:cs typeface="Times New Roman"/>
                <a:sym typeface="Times New Roman"/>
              </a:rPr>
              <a:t>второй, а.б.в., третий</a:t>
            </a:r>
            <a:endParaRPr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 smtClean="0">
                <a:latin typeface="Times New Roman"/>
                <a:ea typeface="Times New Roman"/>
                <a:cs typeface="Times New Roman"/>
                <a:sym typeface="Times New Roman"/>
              </a:rPr>
              <a:t>Г.Г. </a:t>
            </a:r>
            <a:r>
              <a:rPr lang="en-US" dirty="0" err="1" smtClean="0">
                <a:latin typeface="Times New Roman"/>
                <a:ea typeface="Times New Roman"/>
                <a:cs typeface="Times New Roman"/>
                <a:sym typeface="Times New Roman"/>
              </a:rPr>
              <a:t>Fffff</a:t>
            </a:r>
            <a:endParaRPr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0" name="Google Shape;80;p13"/>
          <p:cNvSpPr txBox="1"/>
          <p:nvPr/>
        </p:nvSpPr>
        <p:spPr>
          <a:xfrm>
            <a:off x="6045496" y="3374528"/>
            <a:ext cx="27603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latin typeface="Times New Roman"/>
                <a:ea typeface="Times New Roman"/>
                <a:cs typeface="Times New Roman"/>
                <a:sym typeface="Times New Roman"/>
              </a:rPr>
              <a:t>Работу выполнил:</a:t>
            </a:r>
            <a:endParaRPr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latin typeface="Times New Roman"/>
                <a:ea typeface="Times New Roman"/>
                <a:cs typeface="Times New Roman"/>
                <a:sym typeface="Times New Roman"/>
              </a:rPr>
              <a:t>Студент группы 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XXX</a:t>
            </a:r>
            <a:r>
              <a:rPr lang="ru" dirty="0" smtClean="0"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00</a:t>
            </a:r>
            <a:endParaRPr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Times New Roman"/>
                <a:cs typeface="Times New Roman"/>
                <a:sym typeface="Times New Roman"/>
              </a:rPr>
              <a:t>И</a:t>
            </a:r>
            <a:r>
              <a:rPr lang="ru" dirty="0" smtClean="0">
                <a:latin typeface="Times New Roman"/>
                <a:ea typeface="Times New Roman"/>
                <a:cs typeface="Times New Roman"/>
                <a:sym typeface="Times New Roman"/>
              </a:rPr>
              <a:t>.И. Ииииии</a:t>
            </a:r>
            <a:endParaRPr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1" name="Google Shape;81;p13"/>
          <p:cNvSpPr txBox="1"/>
          <p:nvPr/>
        </p:nvSpPr>
        <p:spPr>
          <a:xfrm>
            <a:off x="3072000" y="474330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latin typeface="Times New Roman"/>
                <a:ea typeface="Times New Roman"/>
                <a:cs typeface="Times New Roman"/>
                <a:sym typeface="Times New Roman"/>
              </a:rPr>
              <a:t>Ярославль, </a:t>
            </a:r>
            <a:r>
              <a:rPr lang="ru" dirty="0" smtClean="0">
                <a:latin typeface="Times New Roman"/>
                <a:ea typeface="Times New Roman"/>
                <a:cs typeface="Times New Roman"/>
                <a:sym typeface="Times New Roman"/>
              </a:rPr>
              <a:t>20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00</a:t>
            </a:r>
            <a:endParaRPr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4"/>
          <p:cNvSpPr txBox="1">
            <a:spLocks noGrp="1"/>
          </p:cNvSpPr>
          <p:nvPr>
            <p:ph type="ctrTitle"/>
          </p:nvPr>
        </p:nvSpPr>
        <p:spPr>
          <a:xfrm>
            <a:off x="1450375" y="1447675"/>
            <a:ext cx="6243300" cy="156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9600" b="1">
                <a:solidFill>
                  <a:srgbClr val="F3F3F3"/>
                </a:solidFill>
                <a:latin typeface="Montserrat"/>
                <a:ea typeface="Montserrat"/>
                <a:cs typeface="Montserrat"/>
                <a:sym typeface="Montserrat"/>
              </a:rPr>
              <a:t>Y S T U</a:t>
            </a:r>
            <a:endParaRPr sz="9600" b="1">
              <a:solidFill>
                <a:srgbClr val="F3F3F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7" name="Google Shape;87;p14"/>
          <p:cNvSpPr txBox="1">
            <a:spLocks noGrp="1"/>
          </p:cNvSpPr>
          <p:nvPr>
            <p:ph type="ctrTitle"/>
          </p:nvPr>
        </p:nvSpPr>
        <p:spPr>
          <a:xfrm>
            <a:off x="2723850" y="1662625"/>
            <a:ext cx="3696300" cy="1134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latin typeface="Montserrat"/>
                <a:ea typeface="Montserrat"/>
                <a:cs typeface="Montserrat"/>
                <a:sym typeface="Montserrat"/>
              </a:rPr>
              <a:t>Y S T U </a:t>
            </a:r>
            <a:r>
              <a:rPr lang="ru" b="1">
                <a:solidFill>
                  <a:srgbClr val="FF9900"/>
                </a:solidFill>
                <a:latin typeface="Montserrat"/>
                <a:ea typeface="Montserrat"/>
                <a:cs typeface="Montserrat"/>
                <a:sym typeface="Montserrat"/>
              </a:rPr>
              <a:t>t y</a:t>
            </a:r>
            <a:endParaRPr b="1">
              <a:solidFill>
                <a:srgbClr val="FF99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8" name="Google Shape;88;p14"/>
          <p:cNvSpPr txBox="1">
            <a:spLocks noGrp="1"/>
          </p:cNvSpPr>
          <p:nvPr>
            <p:ph type="subTitle" idx="1"/>
          </p:nvPr>
        </p:nvSpPr>
        <p:spPr>
          <a:xfrm>
            <a:off x="311725" y="320347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dirty="0">
                <a:latin typeface="Roboto Light"/>
                <a:ea typeface="Roboto Light"/>
                <a:cs typeface="Roboto Light"/>
                <a:sym typeface="Roboto Light"/>
              </a:rPr>
              <a:t>Разработка REST API для ФГБОУ ВО ЯГТУ</a:t>
            </a:r>
            <a:endParaRPr sz="1800" dirty="0">
              <a:latin typeface="Roboto Light"/>
              <a:ea typeface="Roboto Light"/>
              <a:cs typeface="Roboto Light"/>
              <a:sym typeface="Roboto Light"/>
            </a:endParaRPr>
          </a:p>
        </p:txBody>
      </p:sp>
      <p:cxnSp>
        <p:nvCxnSpPr>
          <p:cNvPr id="89" name="Google Shape;89;p14"/>
          <p:cNvCxnSpPr/>
          <p:nvPr/>
        </p:nvCxnSpPr>
        <p:spPr>
          <a:xfrm>
            <a:off x="3701700" y="744575"/>
            <a:ext cx="1740600" cy="0"/>
          </a:xfrm>
          <a:prstGeom prst="straightConnector1">
            <a:avLst/>
          </a:prstGeom>
          <a:noFill/>
          <a:ln w="3810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0" name="Google Shape;90;p14"/>
          <p:cNvCxnSpPr/>
          <p:nvPr/>
        </p:nvCxnSpPr>
        <p:spPr>
          <a:xfrm>
            <a:off x="3701700" y="4402325"/>
            <a:ext cx="1740600" cy="0"/>
          </a:xfrm>
          <a:prstGeom prst="straightConnector1">
            <a:avLst/>
          </a:prstGeom>
          <a:noFill/>
          <a:ln w="3810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1" name="Google Shape;91;p14"/>
          <p:cNvSpPr txBox="1"/>
          <p:nvPr/>
        </p:nvSpPr>
        <p:spPr>
          <a:xfrm>
            <a:off x="3603000" y="4535625"/>
            <a:ext cx="1938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u="sng" dirty="0" smtClean="0">
                <a:solidFill>
                  <a:schemeClr val="accent5"/>
                </a:solidFill>
              </a:rPr>
              <a:t>YSTUty</a:t>
            </a:r>
            <a:r>
              <a:rPr lang="en-US" u="sng" dirty="0" smtClean="0">
                <a:solidFill>
                  <a:schemeClr val="accent5"/>
                </a:solidFill>
              </a:rPr>
              <a:t>.</a:t>
            </a:r>
            <a:r>
              <a:rPr lang="en-US" u="sng" dirty="0" err="1" smtClean="0">
                <a:solidFill>
                  <a:schemeClr val="accent5"/>
                </a:solidFill>
              </a:rPr>
              <a:t>ru</a:t>
            </a:r>
            <a:endParaRPr u="sng" dirty="0">
              <a:solidFill>
                <a:schemeClr val="accent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Roboto"/>
                <a:ea typeface="Roboto"/>
                <a:cs typeface="Roboto"/>
                <a:sym typeface="Roboto"/>
              </a:rPr>
              <a:t>Актуальность темы и научная новизна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7" name="Google Shape;97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67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4572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У сайта ЯГТУ отсутствует таковой API для взаимодействия даже с минимальными данными.</a:t>
            </a:r>
            <a:br>
              <a:rPr lang="ru"/>
            </a:br>
            <a:r>
              <a:rPr lang="ru"/>
              <a:t>	API призван дать разработчикам больше свободы в реализации своих задач. В наше время без какого-либо API не обходится почти ни один современный IT-сайт.</a:t>
            </a:r>
            <a:endParaRPr/>
          </a:p>
          <a:p>
            <a:pPr marL="0" lvl="0" indent="457200" algn="just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/>
              <a:t>Таким образом возникла необходимость внедрения REST API на сайт ЯГТУ.</a:t>
            </a:r>
            <a:endParaRPr/>
          </a:p>
        </p:txBody>
      </p:sp>
      <p:sp>
        <p:nvSpPr>
          <p:cNvPr id="98" name="Google Shape;98;p15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3</a:t>
            </a:fld>
            <a:r>
              <a:rPr lang="ru" u="sng"/>
              <a:t> </a:t>
            </a:r>
            <a:endParaRPr u="sn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Цель и задачи</a:t>
            </a:r>
            <a:endParaRPr/>
          </a:p>
        </p:txBody>
      </p:sp>
      <p:sp>
        <p:nvSpPr>
          <p:cNvPr id="104" name="Google Shape;104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78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b="1" dirty="0"/>
              <a:t>Цель:</a:t>
            </a:r>
            <a:r>
              <a:rPr lang="ru" dirty="0"/>
              <a:t> разработать общедоступный API для использования в различных приложениях и сервисах.</a:t>
            </a:r>
            <a:endParaRPr dirty="0"/>
          </a:p>
        </p:txBody>
      </p:sp>
      <p:sp>
        <p:nvSpPr>
          <p:cNvPr id="105" name="Google Shape;105;p16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4</a:t>
            </a:fld>
            <a:r>
              <a:rPr lang="ru" u="sng"/>
              <a:t> </a:t>
            </a:r>
            <a:endParaRPr u="sng"/>
          </a:p>
        </p:txBody>
      </p:sp>
      <p:sp>
        <p:nvSpPr>
          <p:cNvPr id="106" name="Google Shape;106;p16"/>
          <p:cNvSpPr txBox="1"/>
          <p:nvPr/>
        </p:nvSpPr>
        <p:spPr>
          <a:xfrm>
            <a:off x="311700" y="1958900"/>
            <a:ext cx="8520600" cy="265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457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b="1" dirty="0">
                <a:solidFill>
                  <a:schemeClr val="dk2"/>
                </a:solidFill>
              </a:rPr>
              <a:t>Задачи:</a:t>
            </a:r>
            <a:endParaRPr sz="1800" b="1" dirty="0">
              <a:solidFill>
                <a:schemeClr val="dk2"/>
              </a:solidFill>
            </a:endParaRPr>
          </a:p>
          <a:p>
            <a:pPr marL="457200" lvl="0" indent="-334327">
              <a:lnSpc>
                <a:spcPct val="115000"/>
              </a:lnSpc>
              <a:spcBef>
                <a:spcPts val="1200"/>
              </a:spcBef>
              <a:buClr>
                <a:schemeClr val="dk2"/>
              </a:buClr>
              <a:buSzPct val="100000"/>
              <a:buChar char="●"/>
            </a:pPr>
            <a:r>
              <a:rPr lang="ru-RU" sz="1800" dirty="0">
                <a:solidFill>
                  <a:schemeClr val="dk2"/>
                </a:solidFill>
              </a:rPr>
              <a:t>Текст </a:t>
            </a:r>
            <a:r>
              <a:rPr lang="ru-RU" sz="1800" dirty="0" err="1">
                <a:solidFill>
                  <a:schemeClr val="dk2"/>
                </a:solidFill>
              </a:rPr>
              <a:t>текст</a:t>
            </a:r>
            <a:endParaRPr sz="1800" dirty="0">
              <a:solidFill>
                <a:schemeClr val="dk2"/>
              </a:solidFill>
            </a:endParaRPr>
          </a:p>
          <a:p>
            <a:pPr marL="457200" lvl="0" indent="-334327">
              <a:lnSpc>
                <a:spcPct val="115000"/>
              </a:lnSpc>
              <a:buClr>
                <a:schemeClr val="dk2"/>
              </a:buClr>
              <a:buSzPct val="100000"/>
              <a:buChar char="●"/>
            </a:pPr>
            <a:r>
              <a:rPr lang="ru-RU" sz="1800" dirty="0">
                <a:solidFill>
                  <a:schemeClr val="dk2"/>
                </a:solidFill>
              </a:rPr>
              <a:t>Текст </a:t>
            </a:r>
            <a:r>
              <a:rPr lang="ru-RU" sz="1800" dirty="0" err="1">
                <a:solidFill>
                  <a:schemeClr val="dk2"/>
                </a:solidFill>
              </a:rPr>
              <a:t>текст</a:t>
            </a:r>
            <a:endParaRPr sz="1800" dirty="0">
              <a:solidFill>
                <a:schemeClr val="dk2"/>
              </a:solidFill>
            </a:endParaRPr>
          </a:p>
          <a:p>
            <a:pPr marL="457200" lvl="0" indent="-334327">
              <a:lnSpc>
                <a:spcPct val="115000"/>
              </a:lnSpc>
              <a:buClr>
                <a:schemeClr val="dk2"/>
              </a:buClr>
              <a:buSzPct val="100000"/>
              <a:buChar char="●"/>
            </a:pPr>
            <a:r>
              <a:rPr lang="ru-RU" sz="1800" dirty="0">
                <a:solidFill>
                  <a:schemeClr val="dk2"/>
                </a:solidFill>
              </a:rPr>
              <a:t>Текст </a:t>
            </a:r>
            <a:r>
              <a:rPr lang="ru-RU" sz="1800" dirty="0" err="1">
                <a:solidFill>
                  <a:schemeClr val="dk2"/>
                </a:solidFill>
              </a:rPr>
              <a:t>текст</a:t>
            </a:r>
            <a:endParaRPr sz="1800" dirty="0">
              <a:solidFill>
                <a:schemeClr val="dk2"/>
              </a:solidFill>
            </a:endParaRPr>
          </a:p>
          <a:p>
            <a:pPr marL="914400" lvl="1" indent="-334327">
              <a:lnSpc>
                <a:spcPct val="115000"/>
              </a:lnSpc>
              <a:buClr>
                <a:schemeClr val="dk2"/>
              </a:buClr>
              <a:buSzPct val="100000"/>
              <a:buChar char="○"/>
            </a:pPr>
            <a:r>
              <a:rPr lang="ru-RU" sz="1800" dirty="0">
                <a:solidFill>
                  <a:schemeClr val="dk2"/>
                </a:solidFill>
              </a:rPr>
              <a:t>Текст </a:t>
            </a:r>
            <a:r>
              <a:rPr lang="ru-RU" sz="1800" dirty="0" err="1">
                <a:solidFill>
                  <a:schemeClr val="dk2"/>
                </a:solidFill>
              </a:rPr>
              <a:t>текст</a:t>
            </a:r>
            <a:endParaRPr sz="1800" dirty="0">
              <a:solidFill>
                <a:schemeClr val="dk2"/>
              </a:solidFill>
            </a:endParaRPr>
          </a:p>
          <a:p>
            <a:pPr marL="914400" lvl="1" indent="-334327">
              <a:lnSpc>
                <a:spcPct val="115000"/>
              </a:lnSpc>
              <a:buClr>
                <a:schemeClr val="dk2"/>
              </a:buClr>
              <a:buSzPct val="100000"/>
              <a:buChar char="○"/>
            </a:pPr>
            <a:r>
              <a:rPr lang="ru-RU" sz="1800" dirty="0">
                <a:solidFill>
                  <a:schemeClr val="dk2"/>
                </a:solidFill>
              </a:rPr>
              <a:t>Текст </a:t>
            </a:r>
            <a:r>
              <a:rPr lang="ru-RU" sz="1800" dirty="0" err="1">
                <a:solidFill>
                  <a:schemeClr val="dk2"/>
                </a:solidFill>
              </a:rPr>
              <a:t>текст</a:t>
            </a:r>
            <a:endParaRPr sz="1800" dirty="0">
              <a:solidFill>
                <a:schemeClr val="dk2"/>
              </a:solidFill>
            </a:endParaRPr>
          </a:p>
          <a:p>
            <a:pPr marL="457200" lvl="0" indent="-334327">
              <a:lnSpc>
                <a:spcPct val="115000"/>
              </a:lnSpc>
              <a:buClr>
                <a:schemeClr val="dk2"/>
              </a:buClr>
              <a:buSzPct val="100000"/>
              <a:buChar char="●"/>
            </a:pPr>
            <a:r>
              <a:rPr lang="ru-RU" sz="1800" dirty="0">
                <a:solidFill>
                  <a:schemeClr val="dk2"/>
                </a:solidFill>
              </a:rPr>
              <a:t>Текст </a:t>
            </a:r>
            <a:r>
              <a:rPr lang="ru-RU" sz="1800" dirty="0" err="1">
                <a:solidFill>
                  <a:schemeClr val="dk2"/>
                </a:solidFill>
              </a:rPr>
              <a:t>текст</a:t>
            </a:r>
            <a:endParaRPr sz="1800" dirty="0">
              <a:solidFill>
                <a:schemeClr val="dk2"/>
              </a:solidFill>
            </a:endParaRPr>
          </a:p>
          <a:p>
            <a:pPr marL="457200" lvl="0" indent="-334327">
              <a:lnSpc>
                <a:spcPct val="115000"/>
              </a:lnSpc>
              <a:buClr>
                <a:schemeClr val="dk2"/>
              </a:buClr>
              <a:buSzPct val="100000"/>
              <a:buChar char="●"/>
            </a:pPr>
            <a:r>
              <a:rPr lang="ru-RU" sz="1800" dirty="0">
                <a:solidFill>
                  <a:schemeClr val="dk2"/>
                </a:solidFill>
              </a:rPr>
              <a:t>Текст </a:t>
            </a:r>
            <a:r>
              <a:rPr lang="ru-RU" sz="1800" dirty="0" err="1">
                <a:solidFill>
                  <a:schemeClr val="dk2"/>
                </a:solidFill>
              </a:rPr>
              <a:t>текст</a:t>
            </a:r>
            <a:endParaRPr sz="1800" dirty="0">
              <a:solidFill>
                <a:schemeClr val="dk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Экономическая эффективность</a:t>
            </a:r>
            <a:endParaRPr/>
          </a:p>
        </p:txBody>
      </p:sp>
      <p:sp>
        <p:nvSpPr>
          <p:cNvPr id="124" name="Google Shape;124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/>
              <a:t>Разработанный сервис соответствует указу Президента РФ от 9 мая 2017 г. № 203 «О Стратегии развития информационного общества в Российской Федерации на 2017-2030 годы», а именно повышает эффективность государственного управления и способствует формированию цифровой экономики.</a:t>
            </a:r>
            <a:endParaRPr/>
          </a:p>
        </p:txBody>
      </p:sp>
      <p:sp>
        <p:nvSpPr>
          <p:cNvPr id="125" name="Google Shape;125;p18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5</a:t>
            </a:fld>
            <a:r>
              <a:rPr lang="ru" u="sng"/>
              <a:t> </a:t>
            </a:r>
            <a:endParaRPr u="sn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0" name="Google Shape;130;p19"/>
          <p:cNvCxnSpPr/>
          <p:nvPr/>
        </p:nvCxnSpPr>
        <p:spPr>
          <a:xfrm>
            <a:off x="4280350" y="0"/>
            <a:ext cx="0" cy="5143500"/>
          </a:xfrm>
          <a:prstGeom prst="straightConnector1">
            <a:avLst/>
          </a:prstGeom>
          <a:noFill/>
          <a:ln w="28575" cap="flat" cmpd="sng">
            <a:solidFill>
              <a:srgbClr val="B3B4B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1" name="Google Shape;131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Затраты на проект</a:t>
            </a:r>
            <a:endParaRPr/>
          </a:p>
        </p:txBody>
      </p:sp>
      <p:sp>
        <p:nvSpPr>
          <p:cNvPr id="132" name="Google Shape;132;p19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6</a:t>
            </a:fld>
            <a:r>
              <a:rPr lang="ru" u="sng"/>
              <a:t> </a:t>
            </a:r>
            <a:endParaRPr u="sng"/>
          </a:p>
        </p:txBody>
      </p:sp>
      <p:sp>
        <p:nvSpPr>
          <p:cNvPr id="133" name="Google Shape;133;p19"/>
          <p:cNvSpPr/>
          <p:nvPr/>
        </p:nvSpPr>
        <p:spPr>
          <a:xfrm>
            <a:off x="4223825" y="1838875"/>
            <a:ext cx="127200" cy="127200"/>
          </a:xfrm>
          <a:prstGeom prst="ellipse">
            <a:avLst/>
          </a:prstGeom>
          <a:solidFill>
            <a:srgbClr val="B4B4B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19"/>
          <p:cNvSpPr txBox="1">
            <a:spLocks noGrp="1"/>
          </p:cNvSpPr>
          <p:nvPr>
            <p:ph type="body" idx="4294967295"/>
          </p:nvPr>
        </p:nvSpPr>
        <p:spPr>
          <a:xfrm>
            <a:off x="4351025" y="1661575"/>
            <a:ext cx="4641000" cy="48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/>
              <a:t>Человек задействовано в проекте</a:t>
            </a:r>
            <a:endParaRPr/>
          </a:p>
        </p:txBody>
      </p:sp>
      <p:sp>
        <p:nvSpPr>
          <p:cNvPr id="135" name="Google Shape;135;p19"/>
          <p:cNvSpPr/>
          <p:nvPr/>
        </p:nvSpPr>
        <p:spPr>
          <a:xfrm>
            <a:off x="4223825" y="3128350"/>
            <a:ext cx="127200" cy="127200"/>
          </a:xfrm>
          <a:prstGeom prst="ellipse">
            <a:avLst/>
          </a:prstGeom>
          <a:solidFill>
            <a:srgbClr val="B4B4B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19"/>
          <p:cNvSpPr txBox="1">
            <a:spLocks noGrp="1"/>
          </p:cNvSpPr>
          <p:nvPr>
            <p:ph type="body" idx="4294967295"/>
          </p:nvPr>
        </p:nvSpPr>
        <p:spPr>
          <a:xfrm>
            <a:off x="4351025" y="2951050"/>
            <a:ext cx="3706800" cy="48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/>
              <a:t>Затрачено дней</a:t>
            </a:r>
            <a:endParaRPr/>
          </a:p>
        </p:txBody>
      </p:sp>
      <p:sp>
        <p:nvSpPr>
          <p:cNvPr id="137" name="Google Shape;137;p19"/>
          <p:cNvSpPr/>
          <p:nvPr/>
        </p:nvSpPr>
        <p:spPr>
          <a:xfrm>
            <a:off x="4223825" y="4236550"/>
            <a:ext cx="127200" cy="127200"/>
          </a:xfrm>
          <a:prstGeom prst="ellipse">
            <a:avLst/>
          </a:prstGeom>
          <a:solidFill>
            <a:srgbClr val="B4B4B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19"/>
          <p:cNvSpPr txBox="1">
            <a:spLocks noGrp="1"/>
          </p:cNvSpPr>
          <p:nvPr>
            <p:ph type="body" idx="4294967295"/>
          </p:nvPr>
        </p:nvSpPr>
        <p:spPr>
          <a:xfrm>
            <a:off x="4351025" y="4059250"/>
            <a:ext cx="3706800" cy="48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/>
              <a:t>Стоимость проекта</a:t>
            </a:r>
            <a:endParaRPr/>
          </a:p>
        </p:txBody>
      </p:sp>
      <p:sp>
        <p:nvSpPr>
          <p:cNvPr id="139" name="Google Shape;139;p19"/>
          <p:cNvSpPr txBox="1"/>
          <p:nvPr/>
        </p:nvSpPr>
        <p:spPr>
          <a:xfrm>
            <a:off x="3119050" y="1440775"/>
            <a:ext cx="9849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dirty="0" smtClean="0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0</a:t>
            </a:r>
            <a:endParaRPr sz="4800" b="1" dirty="0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0" name="Google Shape;140;p19"/>
          <p:cNvSpPr txBox="1"/>
          <p:nvPr/>
        </p:nvSpPr>
        <p:spPr>
          <a:xfrm>
            <a:off x="3038350" y="2730250"/>
            <a:ext cx="10656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r"/>
            <a:r>
              <a:rPr lang="ru" sz="4800" b="1" dirty="0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⌘</a:t>
            </a:r>
            <a:endParaRPr sz="4800" b="1" dirty="0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1" name="Google Shape;141;p19"/>
          <p:cNvSpPr txBox="1"/>
          <p:nvPr/>
        </p:nvSpPr>
        <p:spPr>
          <a:xfrm>
            <a:off x="396900" y="3838450"/>
            <a:ext cx="37068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800" b="1" dirty="0" smtClean="0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≈</a:t>
            </a:r>
            <a:r>
              <a:rPr lang="en-US" sz="4800" b="1" dirty="0" smtClean="0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0</a:t>
            </a:r>
            <a:r>
              <a:rPr lang="ru" sz="4800" b="1" dirty="0" smtClean="0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ru" sz="4800" b="1" dirty="0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тыс.</a:t>
            </a:r>
            <a:endParaRPr sz="4800" b="1" dirty="0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Char char="➤"/>
            </a:pPr>
            <a:r>
              <a:rPr lang="ru"/>
              <a:t>Среда разработки: </a:t>
            </a:r>
            <a:r>
              <a:rPr lang="ru" b="1"/>
              <a:t>VS Code</a:t>
            </a:r>
            <a:endParaRPr b="1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Char char="➤"/>
            </a:pPr>
            <a:endParaRPr b="1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Char char="➤"/>
            </a:pPr>
            <a:r>
              <a:rPr lang="ru"/>
              <a:t>Платформа: </a:t>
            </a:r>
            <a:r>
              <a:rPr lang="ru" b="1"/>
              <a:t>Node.JS</a:t>
            </a:r>
            <a:endParaRPr b="1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Char char="➤"/>
            </a:pPr>
            <a:r>
              <a:rPr lang="ru"/>
              <a:t>Язык программирования: </a:t>
            </a:r>
            <a:r>
              <a:rPr lang="ru" b="1"/>
              <a:t>TypeScript</a:t>
            </a:r>
            <a:endParaRPr b="1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Char char="➤"/>
            </a:pPr>
            <a:r>
              <a:rPr lang="ru"/>
              <a:t>ОС: </a:t>
            </a:r>
            <a:r>
              <a:rPr lang="ru" b="1"/>
              <a:t>Ubuntu</a:t>
            </a:r>
            <a:endParaRPr b="1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Char char="➤"/>
            </a:pPr>
            <a:endParaRPr b="1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Char char="➤"/>
            </a:pPr>
            <a:r>
              <a:rPr lang="ru"/>
              <a:t>Контроль версий: </a:t>
            </a:r>
            <a:r>
              <a:rPr lang="ru" b="1"/>
              <a:t>git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Char char="➤"/>
            </a:pPr>
            <a:r>
              <a:rPr lang="ru"/>
              <a:t>Контейнеризация: </a:t>
            </a:r>
            <a:r>
              <a:rPr lang="ru" b="1"/>
              <a:t>Docker</a:t>
            </a:r>
            <a:endParaRPr b="1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Char char="➤"/>
            </a:pPr>
            <a:r>
              <a:rPr lang="ru"/>
              <a:t>СУБД: </a:t>
            </a:r>
            <a:r>
              <a:rPr lang="ru" b="1"/>
              <a:t>PostgreSQL, Redis</a:t>
            </a:r>
            <a:endParaRPr b="1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Char char="➤"/>
            </a:pPr>
            <a:r>
              <a:rPr lang="ru"/>
              <a:t>Framework: </a:t>
            </a:r>
            <a:r>
              <a:rPr lang="ru" b="1"/>
              <a:t>NestJS, OpenAPI</a:t>
            </a:r>
            <a:r>
              <a:rPr lang="ru"/>
              <a:t> (Swagger)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Char char="➤"/>
            </a:pPr>
            <a:r>
              <a:rPr lang="ru"/>
              <a:t>ORM: </a:t>
            </a:r>
            <a:r>
              <a:rPr lang="ru" b="1"/>
              <a:t>TypeORM</a:t>
            </a:r>
            <a:endParaRPr b="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sp>
        <p:nvSpPr>
          <p:cNvPr id="147" name="Google Shape;147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Средства разработки</a:t>
            </a:r>
            <a:endParaRPr/>
          </a:p>
        </p:txBody>
      </p:sp>
      <p:sp>
        <p:nvSpPr>
          <p:cNvPr id="148" name="Google Shape;148;p20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7</a:t>
            </a:fld>
            <a:r>
              <a:rPr lang="ru" u="sng"/>
              <a:t> </a:t>
            </a:r>
            <a:endParaRPr u="sng"/>
          </a:p>
        </p:txBody>
      </p:sp>
      <p:pic>
        <p:nvPicPr>
          <p:cNvPr id="149" name="Google Shape;149;p20"/>
          <p:cNvPicPr preferRelativeResize="0"/>
          <p:nvPr/>
        </p:nvPicPr>
        <p:blipFill rotWithShape="1">
          <a:blip r:embed="rId3">
            <a:alphaModFix/>
          </a:blip>
          <a:srcRect l="11673" t="12336" r="12228" b="12305"/>
          <a:stretch/>
        </p:blipFill>
        <p:spPr>
          <a:xfrm>
            <a:off x="4571988" y="1017750"/>
            <a:ext cx="885924" cy="87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61700" y="1119026"/>
            <a:ext cx="1481675" cy="618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47176" y="1239576"/>
            <a:ext cx="1626573" cy="433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71991" y="2073850"/>
            <a:ext cx="1298158" cy="433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0"/>
          <p:cNvPicPr preferRelativeResize="0"/>
          <p:nvPr/>
        </p:nvPicPr>
        <p:blipFill rotWithShape="1">
          <a:blip r:embed="rId7">
            <a:alphaModFix/>
          </a:blip>
          <a:srcRect t="9227" b="10250"/>
          <a:stretch/>
        </p:blipFill>
        <p:spPr>
          <a:xfrm>
            <a:off x="5957150" y="1965225"/>
            <a:ext cx="1760975" cy="650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20"/>
          <p:cNvPicPr preferRelativeResize="0"/>
          <p:nvPr/>
        </p:nvPicPr>
        <p:blipFill rotWithShape="1">
          <a:blip r:embed="rId8">
            <a:alphaModFix/>
          </a:blip>
          <a:srcRect l="25567" r="25582"/>
          <a:stretch/>
        </p:blipFill>
        <p:spPr>
          <a:xfrm>
            <a:off x="7881500" y="1864913"/>
            <a:ext cx="885900" cy="851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178550" y="2716425"/>
            <a:ext cx="851500" cy="85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138400" y="2676276"/>
            <a:ext cx="931800" cy="931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20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7202325" y="2829191"/>
            <a:ext cx="1760973" cy="6259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0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7946400" y="3792988"/>
            <a:ext cx="885900" cy="885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20"/>
          <p:cNvPicPr preferRelativeResize="0"/>
          <p:nvPr/>
        </p:nvPicPr>
        <p:blipFill rotWithShape="1">
          <a:blip r:embed="rId13">
            <a:alphaModFix/>
          </a:blip>
          <a:srcRect l="10993" t="13464" r="7995" b="12516"/>
          <a:stretch/>
        </p:blipFill>
        <p:spPr>
          <a:xfrm>
            <a:off x="4572000" y="3687050"/>
            <a:ext cx="1527200" cy="1097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20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 rot="3433900">
            <a:off x="4744762" y="4297938"/>
            <a:ext cx="463629" cy="2414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20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4571990" y="2844200"/>
            <a:ext cx="1434285" cy="877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20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6411888" y="3799555"/>
            <a:ext cx="851500" cy="8727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Frontend:</a:t>
            </a:r>
            <a:endParaRPr/>
          </a:p>
          <a:p>
            <a:pPr marL="457200" lvl="0" indent="-317500" algn="l" rtl="0"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SzPts val="1400"/>
              <a:buChar char="➤"/>
            </a:pPr>
            <a:r>
              <a:rPr lang="ru" b="1"/>
              <a:t>React</a:t>
            </a:r>
            <a:endParaRPr b="1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Char char="➤"/>
            </a:pPr>
            <a:r>
              <a:rPr lang="ru" b="1"/>
              <a:t>Redux</a:t>
            </a:r>
            <a:endParaRPr b="1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Char char="➤"/>
            </a:pPr>
            <a:r>
              <a:rPr lang="ru" b="1"/>
              <a:t>SCSS</a:t>
            </a:r>
            <a:endParaRPr b="1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Char char="➤"/>
            </a:pPr>
            <a:r>
              <a:rPr lang="ru" b="1"/>
              <a:t>MUI</a:t>
            </a:r>
            <a:endParaRPr b="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b="1"/>
          </a:p>
          <a:p>
            <a:pPr marL="457200" lvl="0" indent="-317500" algn="l" rtl="0"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SzPts val="1400"/>
              <a:buChar char="➤"/>
            </a:pPr>
            <a:r>
              <a:rPr lang="ru"/>
              <a:t>Telegram bot: </a:t>
            </a:r>
            <a:r>
              <a:rPr lang="ru" b="1"/>
              <a:t>telegraf </a:t>
            </a:r>
            <a:r>
              <a:rPr lang="ru"/>
              <a:t>(lib)</a:t>
            </a:r>
            <a:endParaRPr b="1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Char char="➤"/>
            </a:pPr>
            <a:r>
              <a:rPr lang="ru"/>
              <a:t>VK bot: </a:t>
            </a:r>
            <a:r>
              <a:rPr lang="ru" b="1"/>
              <a:t>vk-io </a:t>
            </a:r>
            <a:r>
              <a:rPr lang="ru"/>
              <a:t>(lib)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sp>
        <p:nvSpPr>
          <p:cNvPr id="168" name="Google Shape;168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Средства разработки</a:t>
            </a:r>
            <a:endParaRPr/>
          </a:p>
        </p:txBody>
      </p:sp>
      <p:sp>
        <p:nvSpPr>
          <p:cNvPr id="169" name="Google Shape;169;p21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8</a:t>
            </a:fld>
            <a:r>
              <a:rPr lang="ru" u="sng"/>
              <a:t> </a:t>
            </a:r>
            <a:endParaRPr u="sng"/>
          </a:p>
        </p:txBody>
      </p:sp>
      <p:pic>
        <p:nvPicPr>
          <p:cNvPr id="170" name="Google Shape;17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1" y="1152463"/>
            <a:ext cx="1596826" cy="536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1"/>
          <p:cNvPicPr preferRelativeResize="0"/>
          <p:nvPr/>
        </p:nvPicPr>
        <p:blipFill rotWithShape="1">
          <a:blip r:embed="rId4">
            <a:alphaModFix/>
          </a:blip>
          <a:srcRect l="7977" t="18191" r="39047" b="29774"/>
          <a:stretch/>
        </p:blipFill>
        <p:spPr>
          <a:xfrm>
            <a:off x="6563150" y="3053862"/>
            <a:ext cx="2398424" cy="1047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25950" y="3291050"/>
            <a:ext cx="1554484" cy="572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72000" y="1861525"/>
            <a:ext cx="1219575" cy="914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525950" y="4100950"/>
            <a:ext cx="1809651" cy="536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2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335600" y="998075"/>
            <a:ext cx="2049024" cy="845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21"/>
          <p:cNvPicPr preferRelativeResize="0"/>
          <p:nvPr/>
        </p:nvPicPr>
        <p:blipFill rotWithShape="1">
          <a:blip r:embed="rId9">
            <a:alphaModFix/>
          </a:blip>
          <a:srcRect l="9959" t="15685" r="10870" b="15788"/>
          <a:stretch/>
        </p:blipFill>
        <p:spPr>
          <a:xfrm>
            <a:off x="6335600" y="1842588"/>
            <a:ext cx="1100622" cy="9525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Единая форма авторизации</a:t>
            </a:r>
            <a:endParaRPr/>
          </a:p>
        </p:txBody>
      </p:sp>
      <p:sp>
        <p:nvSpPr>
          <p:cNvPr id="228" name="Google Shape;228;p27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9</a:t>
            </a:fld>
            <a:r>
              <a:rPr lang="ru" u="sng"/>
              <a:t> </a:t>
            </a:r>
            <a:endParaRPr u="sng"/>
          </a:p>
        </p:txBody>
      </p:sp>
      <p:pic>
        <p:nvPicPr>
          <p:cNvPr id="229" name="Google Shape;22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04100" y="4016850"/>
            <a:ext cx="3335809" cy="930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7019" y="1126638"/>
            <a:ext cx="7549960" cy="2890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" name="Google Shape;249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73325" y="1224650"/>
            <a:ext cx="4629801" cy="3062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87001" y="1017725"/>
            <a:ext cx="5045301" cy="4050675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Результаты работы — Репозиторий с проектами</a:t>
            </a:r>
            <a:endParaRPr/>
          </a:p>
        </p:txBody>
      </p:sp>
      <p:sp>
        <p:nvSpPr>
          <p:cNvPr id="252" name="Google Shape;252;p30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10</a:t>
            </a:fld>
            <a:r>
              <a:rPr lang="ru" u="sng"/>
              <a:t> </a:t>
            </a:r>
            <a:endParaRPr u="sng"/>
          </a:p>
        </p:txBody>
      </p:sp>
      <p:cxnSp>
        <p:nvCxnSpPr>
          <p:cNvPr id="253" name="Google Shape;253;p30"/>
          <p:cNvCxnSpPr/>
          <p:nvPr/>
        </p:nvCxnSpPr>
        <p:spPr>
          <a:xfrm>
            <a:off x="949929" y="3264925"/>
            <a:ext cx="1401000" cy="0"/>
          </a:xfrm>
          <a:prstGeom prst="straightConnector1">
            <a:avLst/>
          </a:prstGeom>
          <a:noFill/>
          <a:ln w="3810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4" name="Google Shape;254;p30"/>
          <p:cNvSpPr txBox="1"/>
          <p:nvPr/>
        </p:nvSpPr>
        <p:spPr>
          <a:xfrm>
            <a:off x="9375" y="3347450"/>
            <a:ext cx="32817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2400" b="1">
                <a:solidFill>
                  <a:schemeClr val="accent5"/>
                </a:solidFill>
                <a:latin typeface="Montserrat"/>
                <a:ea typeface="Montserrat"/>
                <a:cs typeface="Montserrat"/>
                <a:sym typeface="Montserrat"/>
              </a:rPr>
              <a:t>↑ GitHub ↑</a:t>
            </a:r>
            <a:endParaRPr sz="2400" b="1">
              <a:solidFill>
                <a:schemeClr val="accent5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800" b="1" u="sng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github.com/YSTUty</a:t>
            </a:r>
            <a:endParaRPr sz="1800" b="1">
              <a:solidFill>
                <a:schemeClr val="accent5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55" name="Google Shape;255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7962" y="1068375"/>
            <a:ext cx="2024924" cy="2024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3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Результаты работы — Просмотр расписания</a:t>
            </a:r>
            <a:endParaRPr/>
          </a:p>
        </p:txBody>
      </p:sp>
      <p:pic>
        <p:nvPicPr>
          <p:cNvPr id="283" name="Google Shape;283;p33"/>
          <p:cNvPicPr preferRelativeResize="0"/>
          <p:nvPr/>
        </p:nvPicPr>
        <p:blipFill rotWithShape="1">
          <a:blip r:embed="rId3">
            <a:alphaModFix/>
          </a:blip>
          <a:srcRect t="13224"/>
          <a:stretch/>
        </p:blipFill>
        <p:spPr>
          <a:xfrm>
            <a:off x="4012700" y="1245200"/>
            <a:ext cx="4692559" cy="2646324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p33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11</a:t>
            </a:fld>
            <a:r>
              <a:rPr lang="ru" u="sng"/>
              <a:t> </a:t>
            </a:r>
            <a:endParaRPr u="sng"/>
          </a:p>
        </p:txBody>
      </p:sp>
      <p:pic>
        <p:nvPicPr>
          <p:cNvPr id="285" name="Google Shape;285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87001" y="1017725"/>
            <a:ext cx="5045301" cy="4050675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33"/>
          <p:cNvSpPr txBox="1"/>
          <p:nvPr/>
        </p:nvSpPr>
        <p:spPr>
          <a:xfrm>
            <a:off x="434513" y="3351876"/>
            <a:ext cx="24318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 dirty="0">
                <a:solidFill>
                  <a:schemeClr val="accent5"/>
                </a:solidFill>
                <a:latin typeface="Montserrat"/>
                <a:ea typeface="Montserrat"/>
                <a:cs typeface="Montserrat"/>
                <a:sym typeface="Montserrat"/>
              </a:rPr>
              <a:t>↑ VIEWER ↑</a:t>
            </a:r>
            <a:endParaRPr sz="2400" b="1" dirty="0">
              <a:solidFill>
                <a:schemeClr val="accent5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b="1" u="sng" dirty="0" smtClean="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view.ystu</a:t>
            </a:r>
            <a:r>
              <a:rPr lang="en-US" sz="1800" b="1" u="sng" dirty="0" smtClean="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ty</a:t>
            </a:r>
            <a:r>
              <a:rPr lang="ru" sz="1800" b="1" u="sng" dirty="0" smtClean="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r>
              <a:rPr lang="en-US" sz="1800" b="1" u="sng" dirty="0" err="1" smtClean="0">
                <a:solidFill>
                  <a:schemeClr val="accent4"/>
                </a:solidFill>
                <a:latin typeface="Montserrat"/>
                <a:ea typeface="Montserrat"/>
                <a:cs typeface="Montserrat"/>
                <a:sym typeface="Montserrat"/>
              </a:rPr>
              <a:t>ru</a:t>
            </a:r>
            <a:endParaRPr sz="1800" b="1" u="sng" dirty="0">
              <a:solidFill>
                <a:schemeClr val="accent4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87" name="Google Shape;287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6400" y="1040925"/>
            <a:ext cx="2048076" cy="20480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88" name="Google Shape;288;p33"/>
          <p:cNvCxnSpPr/>
          <p:nvPr/>
        </p:nvCxnSpPr>
        <p:spPr>
          <a:xfrm>
            <a:off x="949929" y="3264925"/>
            <a:ext cx="1401000" cy="0"/>
          </a:xfrm>
          <a:prstGeom prst="straightConnector1">
            <a:avLst/>
          </a:prstGeom>
          <a:noFill/>
          <a:ln w="38100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ru" dirty="0" smtClean="0"/>
              <a:t>Текст текст</a:t>
            </a:r>
            <a:endParaRPr dirty="0"/>
          </a:p>
          <a:p>
            <a:pPr lvl="0"/>
            <a:r>
              <a:rPr lang="ru-RU" dirty="0"/>
              <a:t>Текст </a:t>
            </a:r>
            <a:r>
              <a:rPr lang="ru-RU" dirty="0" err="1" smtClean="0"/>
              <a:t>текст</a:t>
            </a:r>
            <a:endParaRPr dirty="0"/>
          </a:p>
          <a:p>
            <a:pPr lvl="0"/>
            <a:r>
              <a:rPr lang="ru-RU" dirty="0"/>
              <a:t>Текст </a:t>
            </a:r>
            <a:r>
              <a:rPr lang="ru-RU" dirty="0" err="1"/>
              <a:t>текст</a:t>
            </a:r>
            <a:endParaRPr dirty="0"/>
          </a:p>
          <a:p>
            <a:pPr lvl="1" indent="-342900">
              <a:buSzPts val="1800"/>
            </a:pPr>
            <a:r>
              <a:rPr lang="ru-RU" sz="1800" dirty="0"/>
              <a:t>Текст </a:t>
            </a:r>
            <a:r>
              <a:rPr lang="ru-RU" sz="1800" dirty="0" err="1" smtClean="0"/>
              <a:t>текст</a:t>
            </a:r>
            <a:endParaRPr lang="ru-RU" sz="1800" dirty="0" smtClean="0"/>
          </a:p>
          <a:p>
            <a:pPr lvl="1" indent="-342900">
              <a:buSzPts val="1800"/>
            </a:pPr>
            <a:r>
              <a:rPr lang="ru-RU" sz="1800" dirty="0"/>
              <a:t>Текст </a:t>
            </a:r>
            <a:r>
              <a:rPr lang="ru-RU" sz="1800" dirty="0" err="1"/>
              <a:t>текст</a:t>
            </a:r>
            <a:endParaRPr sz="1800" dirty="0"/>
          </a:p>
          <a:p>
            <a:pPr lvl="0"/>
            <a:r>
              <a:rPr lang="ru-RU" dirty="0"/>
              <a:t>Текст </a:t>
            </a:r>
            <a:r>
              <a:rPr lang="ru-RU" dirty="0" err="1"/>
              <a:t>текст</a:t>
            </a:r>
            <a:endParaRPr dirty="0"/>
          </a:p>
          <a:p>
            <a:pPr lvl="0">
              <a:spcBef>
                <a:spcPts val="1200"/>
              </a:spcBef>
            </a:pPr>
            <a:r>
              <a:rPr lang="ru-RU" dirty="0"/>
              <a:t>Текст </a:t>
            </a:r>
            <a:r>
              <a:rPr lang="ru-RU" dirty="0" err="1" smtClean="0"/>
              <a:t>текст</a:t>
            </a:r>
            <a:endParaRPr dirty="0"/>
          </a:p>
        </p:txBody>
      </p:sp>
      <p:sp>
        <p:nvSpPr>
          <p:cNvPr id="350" name="Google Shape;350;p4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/>
              <a:t>Заключение</a:t>
            </a:r>
            <a:endParaRPr dirty="0"/>
          </a:p>
        </p:txBody>
      </p:sp>
      <p:sp>
        <p:nvSpPr>
          <p:cNvPr id="351" name="Google Shape;351;p41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12</a:t>
            </a:fld>
            <a:r>
              <a:rPr lang="ru" u="sng"/>
              <a:t> </a:t>
            </a:r>
            <a:endParaRPr u="sn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6" name="Google Shape;356;p42"/>
          <p:cNvPicPr preferRelativeResize="0"/>
          <p:nvPr/>
        </p:nvPicPr>
        <p:blipFill>
          <a:blip r:embed="rId3">
            <a:alphaModFix amt="5000"/>
          </a:blip>
          <a:stretch>
            <a:fillRect/>
          </a:stretch>
        </p:blipFill>
        <p:spPr>
          <a:xfrm>
            <a:off x="1171775" y="0"/>
            <a:ext cx="6800458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357" name="Google Shape;357;p42"/>
          <p:cNvSpPr txBox="1">
            <a:spLocks noGrp="1"/>
          </p:cNvSpPr>
          <p:nvPr>
            <p:ph type="ctrTitle"/>
          </p:nvPr>
        </p:nvSpPr>
        <p:spPr>
          <a:xfrm>
            <a:off x="1450375" y="1447675"/>
            <a:ext cx="6243300" cy="156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9600" b="1">
                <a:solidFill>
                  <a:srgbClr val="F3F3F3"/>
                </a:solidFill>
                <a:latin typeface="Montserrat"/>
                <a:ea typeface="Montserrat"/>
                <a:cs typeface="Montserrat"/>
                <a:sym typeface="Montserrat"/>
              </a:rPr>
              <a:t>Y S T U</a:t>
            </a:r>
            <a:endParaRPr sz="9600" b="1">
              <a:solidFill>
                <a:srgbClr val="F3F3F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8" name="Google Shape;358;p42"/>
          <p:cNvSpPr txBox="1">
            <a:spLocks noGrp="1"/>
          </p:cNvSpPr>
          <p:nvPr>
            <p:ph type="ctrTitle"/>
          </p:nvPr>
        </p:nvSpPr>
        <p:spPr>
          <a:xfrm>
            <a:off x="2723850" y="1662625"/>
            <a:ext cx="3696300" cy="1134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latin typeface="Montserrat"/>
                <a:ea typeface="Montserrat"/>
                <a:cs typeface="Montserrat"/>
                <a:sym typeface="Montserrat"/>
              </a:rPr>
              <a:t>Y S T U </a:t>
            </a:r>
            <a:r>
              <a:rPr lang="ru" b="1">
                <a:solidFill>
                  <a:srgbClr val="FF9900"/>
                </a:solidFill>
                <a:latin typeface="Montserrat"/>
                <a:ea typeface="Montserrat"/>
                <a:cs typeface="Montserrat"/>
                <a:sym typeface="Montserrat"/>
              </a:rPr>
              <a:t>t y</a:t>
            </a:r>
            <a:endParaRPr b="1">
              <a:solidFill>
                <a:srgbClr val="FF99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9" name="Google Shape;359;p42"/>
          <p:cNvSpPr txBox="1">
            <a:spLocks noGrp="1"/>
          </p:cNvSpPr>
          <p:nvPr>
            <p:ph type="subTitle" idx="1"/>
          </p:nvPr>
        </p:nvSpPr>
        <p:spPr>
          <a:xfrm>
            <a:off x="311725" y="320347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latin typeface="Roboto Light"/>
                <a:ea typeface="Roboto Light"/>
                <a:cs typeface="Roboto Light"/>
                <a:sym typeface="Roboto Light"/>
              </a:rPr>
              <a:t>Разработка REST API для ФГБОУ ВО ЯГТУ</a:t>
            </a:r>
            <a:endParaRPr>
              <a:latin typeface="Roboto Light"/>
              <a:ea typeface="Roboto Light"/>
              <a:cs typeface="Roboto Light"/>
              <a:sym typeface="Roboto Light"/>
            </a:endParaRPr>
          </a:p>
        </p:txBody>
      </p:sp>
      <p:cxnSp>
        <p:nvCxnSpPr>
          <p:cNvPr id="360" name="Google Shape;360;p42"/>
          <p:cNvCxnSpPr/>
          <p:nvPr/>
        </p:nvCxnSpPr>
        <p:spPr>
          <a:xfrm>
            <a:off x="3701700" y="744575"/>
            <a:ext cx="1740600" cy="0"/>
          </a:xfrm>
          <a:prstGeom prst="straightConnector1">
            <a:avLst/>
          </a:prstGeom>
          <a:noFill/>
          <a:ln w="3810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61" name="Google Shape;361;p42"/>
          <p:cNvCxnSpPr/>
          <p:nvPr/>
        </p:nvCxnSpPr>
        <p:spPr>
          <a:xfrm>
            <a:off x="3701700" y="4402325"/>
            <a:ext cx="1740600" cy="0"/>
          </a:xfrm>
          <a:prstGeom prst="straightConnector1">
            <a:avLst/>
          </a:prstGeom>
          <a:noFill/>
          <a:ln w="3810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62" name="Google Shape;362;p42"/>
          <p:cNvSpPr txBox="1"/>
          <p:nvPr/>
        </p:nvSpPr>
        <p:spPr>
          <a:xfrm>
            <a:off x="3603000" y="4535625"/>
            <a:ext cx="1938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u="sng">
                <a:solidFill>
                  <a:schemeClr val="accent5"/>
                </a:solidFill>
              </a:rPr>
              <a:t>github.com/YSTUty</a:t>
            </a:r>
            <a:endParaRPr u="sng">
              <a:solidFill>
                <a:schemeClr val="accent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43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>
                <a:solidFill>
                  <a:srgbClr val="B7B7B7"/>
                </a:solidFill>
              </a:rPr>
              <a:t>14</a:t>
            </a:fld>
            <a:r>
              <a:rPr lang="ru" u="sng">
                <a:solidFill>
                  <a:srgbClr val="B7B7B7"/>
                </a:solidFill>
              </a:rPr>
              <a:t> </a:t>
            </a:r>
            <a:endParaRPr u="sng">
              <a:solidFill>
                <a:srgbClr val="B7B7B7"/>
              </a:solidFill>
            </a:endParaRPr>
          </a:p>
        </p:txBody>
      </p:sp>
      <p:sp>
        <p:nvSpPr>
          <p:cNvPr id="368" name="Google Shape;368;p4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46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8" name="Google Shape;388;p46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9" name="Google Shape;389;p46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sp>
        <p:nvSpPr>
          <p:cNvPr id="390" name="Google Shape;390;p46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15</a:t>
            </a:fld>
            <a:r>
              <a:rPr lang="ru" u="sng"/>
              <a:t> </a:t>
            </a:r>
            <a:endParaRPr u="sng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4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Результаты работы — VK-бот</a:t>
            </a:r>
            <a:endParaRPr/>
          </a:p>
        </p:txBody>
      </p:sp>
      <p:sp>
        <p:nvSpPr>
          <p:cNvPr id="409" name="Google Shape;409;p48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16</a:t>
            </a:fld>
            <a:r>
              <a:rPr lang="ru" u="sng"/>
              <a:t> </a:t>
            </a:r>
            <a:endParaRPr u="sng"/>
          </a:p>
        </p:txBody>
      </p:sp>
      <p:sp>
        <p:nvSpPr>
          <p:cNvPr id="410" name="Google Shape;410;p48"/>
          <p:cNvSpPr txBox="1"/>
          <p:nvPr/>
        </p:nvSpPr>
        <p:spPr>
          <a:xfrm>
            <a:off x="311700" y="1097900"/>
            <a:ext cx="9849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6000" b="1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endParaRPr sz="6000" b="1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1" name="Google Shape;411;p48"/>
          <p:cNvSpPr txBox="1"/>
          <p:nvPr/>
        </p:nvSpPr>
        <p:spPr>
          <a:xfrm>
            <a:off x="351625" y="1451900"/>
            <a:ext cx="5116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Открыть сообщения сообщества (бота) - </a:t>
            </a:r>
            <a:r>
              <a:rPr lang="ru" b="1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vk.me/ss_ystu</a:t>
            </a:r>
            <a:endParaRPr b="1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2" name="Google Shape;412;p48"/>
          <p:cNvSpPr txBox="1"/>
          <p:nvPr/>
        </p:nvSpPr>
        <p:spPr>
          <a:xfrm>
            <a:off x="139725" y="2122575"/>
            <a:ext cx="9849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6000" b="1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endParaRPr sz="6000" b="1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3" name="Google Shape;413;p48"/>
          <p:cNvSpPr txBox="1"/>
          <p:nvPr/>
        </p:nvSpPr>
        <p:spPr>
          <a:xfrm>
            <a:off x="271800" y="2476575"/>
            <a:ext cx="4731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Нажать кнопку - “</a:t>
            </a:r>
            <a:r>
              <a:rPr lang="ru" b="1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Начать</a:t>
            </a:r>
            <a:r>
              <a:rPr lang="ru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” или название своей группы</a:t>
            </a:r>
            <a:endParaRPr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4" name="Google Shape;414;p48"/>
          <p:cNvSpPr txBox="1"/>
          <p:nvPr/>
        </p:nvSpPr>
        <p:spPr>
          <a:xfrm>
            <a:off x="537950" y="3068775"/>
            <a:ext cx="9849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6000" b="1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3</a:t>
            </a:r>
            <a:endParaRPr sz="6000" b="1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5" name="Google Shape;415;p48"/>
          <p:cNvSpPr txBox="1"/>
          <p:nvPr/>
        </p:nvSpPr>
        <p:spPr>
          <a:xfrm>
            <a:off x="571200" y="3422775"/>
            <a:ext cx="54972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Продолжить использование в интуитивно понятной среде</a:t>
            </a:r>
            <a:endParaRPr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16" name="Google Shape;416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25550" y="560700"/>
            <a:ext cx="2732826" cy="45262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50"/>
          <p:cNvSpPr txBox="1">
            <a:spLocks noGrp="1"/>
          </p:cNvSpPr>
          <p:nvPr>
            <p:ph type="title"/>
          </p:nvPr>
        </p:nvSpPr>
        <p:spPr>
          <a:xfrm>
            <a:off x="4779800" y="507925"/>
            <a:ext cx="4045200" cy="92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chemeClr val="lt2"/>
                </a:solidFill>
              </a:rPr>
              <a:t>Результаты работы — VK-бот</a:t>
            </a:r>
            <a:endParaRPr sz="2400">
              <a:solidFill>
                <a:schemeClr val="lt2"/>
              </a:solidFill>
            </a:endParaRPr>
          </a:p>
        </p:txBody>
      </p:sp>
      <p:sp>
        <p:nvSpPr>
          <p:cNvPr id="428" name="Google Shape;428;p50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17</a:t>
            </a:fld>
            <a:r>
              <a:rPr lang="ru" u="sng"/>
              <a:t> </a:t>
            </a:r>
            <a:endParaRPr u="sng"/>
          </a:p>
        </p:txBody>
      </p:sp>
      <p:sp>
        <p:nvSpPr>
          <p:cNvPr id="429" name="Google Shape;429;p50"/>
          <p:cNvSpPr txBox="1"/>
          <p:nvPr/>
        </p:nvSpPr>
        <p:spPr>
          <a:xfrm>
            <a:off x="4586225" y="1530350"/>
            <a:ext cx="5400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6000" b="1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endParaRPr sz="6000" b="1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0" name="Google Shape;430;p50"/>
          <p:cNvSpPr txBox="1"/>
          <p:nvPr/>
        </p:nvSpPr>
        <p:spPr>
          <a:xfrm>
            <a:off x="5126018" y="1776650"/>
            <a:ext cx="39864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Открыть сообщения сообщества (бота) - </a:t>
            </a:r>
            <a:r>
              <a:rPr lang="ru" b="1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vk.me/ss_ystu</a:t>
            </a:r>
            <a:endParaRPr b="1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1" name="Google Shape;431;p50"/>
          <p:cNvSpPr txBox="1"/>
          <p:nvPr/>
        </p:nvSpPr>
        <p:spPr>
          <a:xfrm>
            <a:off x="4572000" y="2737575"/>
            <a:ext cx="5400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6000" b="1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endParaRPr sz="6000" b="1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2" name="Google Shape;432;p50"/>
          <p:cNvSpPr txBox="1"/>
          <p:nvPr/>
        </p:nvSpPr>
        <p:spPr>
          <a:xfrm>
            <a:off x="5112000" y="2983875"/>
            <a:ext cx="39864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Нажать кнопку - “</a:t>
            </a:r>
            <a:r>
              <a:rPr lang="ru" b="1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Начать</a:t>
            </a:r>
            <a:r>
              <a:rPr lang="ru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” или название своей группы</a:t>
            </a:r>
            <a:endParaRPr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3" name="Google Shape;433;p50"/>
          <p:cNvSpPr txBox="1"/>
          <p:nvPr/>
        </p:nvSpPr>
        <p:spPr>
          <a:xfrm>
            <a:off x="4572000" y="3944800"/>
            <a:ext cx="5400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6000" b="1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3</a:t>
            </a:r>
            <a:endParaRPr sz="6000" b="1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4" name="Google Shape;434;p50"/>
          <p:cNvSpPr txBox="1"/>
          <p:nvPr/>
        </p:nvSpPr>
        <p:spPr>
          <a:xfrm>
            <a:off x="5112000" y="4219250"/>
            <a:ext cx="39864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Продолжить использование в интуитивно понятной среде</a:t>
            </a:r>
            <a:endParaRPr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35" name="Google Shape;435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4975" y="308637"/>
            <a:ext cx="2732826" cy="45262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5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Feature</a:t>
            </a:r>
            <a:endParaRPr/>
          </a:p>
        </p:txBody>
      </p:sp>
      <p:sp>
        <p:nvSpPr>
          <p:cNvPr id="441" name="Google Shape;441;p51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18</a:t>
            </a:fld>
            <a:r>
              <a:rPr lang="ru" u="sng"/>
              <a:t> </a:t>
            </a:r>
            <a:endParaRPr u="sng"/>
          </a:p>
        </p:txBody>
      </p:sp>
      <p:sp>
        <p:nvSpPr>
          <p:cNvPr id="442" name="Google Shape;442;p51"/>
          <p:cNvSpPr txBox="1"/>
          <p:nvPr/>
        </p:nvSpPr>
        <p:spPr>
          <a:xfrm>
            <a:off x="311700" y="1097900"/>
            <a:ext cx="9849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6000" b="1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endParaRPr sz="6000" b="1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3" name="Google Shape;443;p51"/>
          <p:cNvSpPr txBox="1"/>
          <p:nvPr/>
        </p:nvSpPr>
        <p:spPr>
          <a:xfrm>
            <a:off x="351625" y="1451900"/>
            <a:ext cx="5116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Da</a:t>
            </a:r>
            <a:endParaRPr b="1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4" name="Google Shape;444;p51"/>
          <p:cNvSpPr txBox="1"/>
          <p:nvPr/>
        </p:nvSpPr>
        <p:spPr>
          <a:xfrm>
            <a:off x="3383375" y="3425550"/>
            <a:ext cx="9849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6000" b="1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endParaRPr sz="6000" b="1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5" name="Google Shape;445;p51"/>
          <p:cNvSpPr txBox="1"/>
          <p:nvPr/>
        </p:nvSpPr>
        <p:spPr>
          <a:xfrm>
            <a:off x="3423300" y="3779550"/>
            <a:ext cx="5116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YES</a:t>
            </a:r>
            <a:endParaRPr b="1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46" name="Google Shape;446;p51"/>
          <p:cNvCxnSpPr>
            <a:stCxn id="442" idx="2"/>
            <a:endCxn id="444" idx="0"/>
          </p:cNvCxnSpPr>
          <p:nvPr/>
        </p:nvCxnSpPr>
        <p:spPr>
          <a:xfrm rot="-5400000" flipH="1">
            <a:off x="1730250" y="1280000"/>
            <a:ext cx="1219500" cy="3071700"/>
          </a:xfrm>
          <a:prstGeom prst="curvedConnector3">
            <a:avLst>
              <a:gd name="adj1" fmla="val 55219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1" name="Google Shape;451;p52"/>
          <p:cNvCxnSpPr/>
          <p:nvPr/>
        </p:nvCxnSpPr>
        <p:spPr>
          <a:xfrm>
            <a:off x="4280350" y="0"/>
            <a:ext cx="0" cy="5143500"/>
          </a:xfrm>
          <a:prstGeom prst="straightConnector1">
            <a:avLst/>
          </a:prstGeom>
          <a:noFill/>
          <a:ln w="28575" cap="flat" cmpd="sng">
            <a:solidFill>
              <a:srgbClr val="B3B4B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52" name="Google Shape;452;p5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Plan</a:t>
            </a:r>
            <a:endParaRPr/>
          </a:p>
        </p:txBody>
      </p:sp>
      <p:sp>
        <p:nvSpPr>
          <p:cNvPr id="453" name="Google Shape;453;p52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19</a:t>
            </a:fld>
            <a:r>
              <a:rPr lang="ru" u="sng"/>
              <a:t> </a:t>
            </a:r>
            <a:endParaRPr u="sng"/>
          </a:p>
        </p:txBody>
      </p:sp>
      <p:sp>
        <p:nvSpPr>
          <p:cNvPr id="454" name="Google Shape;454;p52"/>
          <p:cNvSpPr/>
          <p:nvPr/>
        </p:nvSpPr>
        <p:spPr>
          <a:xfrm>
            <a:off x="4223825" y="1195025"/>
            <a:ext cx="127200" cy="127200"/>
          </a:xfrm>
          <a:prstGeom prst="ellipse">
            <a:avLst/>
          </a:prstGeom>
          <a:solidFill>
            <a:srgbClr val="B4B4B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5" name="Google Shape;455;p52"/>
          <p:cNvSpPr txBox="1">
            <a:spLocks noGrp="1"/>
          </p:cNvSpPr>
          <p:nvPr>
            <p:ph type="body" idx="4294967295"/>
          </p:nvPr>
        </p:nvSpPr>
        <p:spPr>
          <a:xfrm>
            <a:off x="4351025" y="1017725"/>
            <a:ext cx="3706800" cy="48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1600"/>
              <a:t>Da</a:t>
            </a:r>
            <a:endParaRPr sz="1600"/>
          </a:p>
        </p:txBody>
      </p:sp>
      <p:sp>
        <p:nvSpPr>
          <p:cNvPr id="456" name="Google Shape;456;p52"/>
          <p:cNvSpPr/>
          <p:nvPr/>
        </p:nvSpPr>
        <p:spPr>
          <a:xfrm>
            <a:off x="4223825" y="2079400"/>
            <a:ext cx="127200" cy="127200"/>
          </a:xfrm>
          <a:prstGeom prst="ellipse">
            <a:avLst/>
          </a:prstGeom>
          <a:solidFill>
            <a:srgbClr val="B4B4B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7" name="Google Shape;457;p52"/>
          <p:cNvSpPr txBox="1">
            <a:spLocks noGrp="1"/>
          </p:cNvSpPr>
          <p:nvPr>
            <p:ph type="body" idx="4294967295"/>
          </p:nvPr>
        </p:nvSpPr>
        <p:spPr>
          <a:xfrm>
            <a:off x="4351025" y="1902100"/>
            <a:ext cx="3706800" cy="48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1600"/>
              <a:t>a</a:t>
            </a:r>
            <a:endParaRPr sz="1600"/>
          </a:p>
        </p:txBody>
      </p:sp>
      <p:sp>
        <p:nvSpPr>
          <p:cNvPr id="458" name="Google Shape;458;p52"/>
          <p:cNvSpPr/>
          <p:nvPr/>
        </p:nvSpPr>
        <p:spPr>
          <a:xfrm>
            <a:off x="4223825" y="2652450"/>
            <a:ext cx="127200" cy="127200"/>
          </a:xfrm>
          <a:prstGeom prst="ellipse">
            <a:avLst/>
          </a:prstGeom>
          <a:solidFill>
            <a:srgbClr val="B4B4B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9" name="Google Shape;459;p52"/>
          <p:cNvSpPr txBox="1">
            <a:spLocks noGrp="1"/>
          </p:cNvSpPr>
          <p:nvPr>
            <p:ph type="body" idx="4294967295"/>
          </p:nvPr>
        </p:nvSpPr>
        <p:spPr>
          <a:xfrm>
            <a:off x="4351025" y="2475150"/>
            <a:ext cx="3706800" cy="48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1600"/>
              <a:t>Ya</a:t>
            </a:r>
            <a:endParaRPr sz="1600"/>
          </a:p>
        </p:txBody>
      </p:sp>
      <p:sp>
        <p:nvSpPr>
          <p:cNvPr id="460" name="Google Shape;460;p52"/>
          <p:cNvSpPr/>
          <p:nvPr/>
        </p:nvSpPr>
        <p:spPr>
          <a:xfrm>
            <a:off x="4223825" y="3317500"/>
            <a:ext cx="127200" cy="127200"/>
          </a:xfrm>
          <a:prstGeom prst="ellipse">
            <a:avLst/>
          </a:prstGeom>
          <a:solidFill>
            <a:srgbClr val="B4B4B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1" name="Google Shape;461;p52"/>
          <p:cNvSpPr txBox="1">
            <a:spLocks noGrp="1"/>
          </p:cNvSpPr>
          <p:nvPr>
            <p:ph type="body" idx="4294967295"/>
          </p:nvPr>
        </p:nvSpPr>
        <p:spPr>
          <a:xfrm>
            <a:off x="4351025" y="3140200"/>
            <a:ext cx="3706800" cy="48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1600"/>
              <a:t>YEa</a:t>
            </a:r>
            <a:endParaRPr sz="1600"/>
          </a:p>
        </p:txBody>
      </p:sp>
      <p:sp>
        <p:nvSpPr>
          <p:cNvPr id="462" name="Google Shape;462;p52"/>
          <p:cNvSpPr/>
          <p:nvPr/>
        </p:nvSpPr>
        <p:spPr>
          <a:xfrm>
            <a:off x="4223825" y="4287175"/>
            <a:ext cx="127200" cy="127200"/>
          </a:xfrm>
          <a:prstGeom prst="ellipse">
            <a:avLst/>
          </a:prstGeom>
          <a:solidFill>
            <a:srgbClr val="B4B4B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3" name="Google Shape;463;p52"/>
          <p:cNvSpPr txBox="1">
            <a:spLocks noGrp="1"/>
          </p:cNvSpPr>
          <p:nvPr>
            <p:ph type="body" idx="4294967295"/>
          </p:nvPr>
        </p:nvSpPr>
        <p:spPr>
          <a:xfrm>
            <a:off x="4351025" y="4109875"/>
            <a:ext cx="3706800" cy="48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1600"/>
              <a:t>YES</a:t>
            </a:r>
            <a:endParaRPr sz="16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53"/>
          <p:cNvSpPr/>
          <p:nvPr/>
        </p:nvSpPr>
        <p:spPr>
          <a:xfrm>
            <a:off x="4520150" y="409575"/>
            <a:ext cx="1673700" cy="4037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9" name="Google Shape;469;p53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/>
              <a:t>Пользуйтесь</a:t>
            </a:r>
            <a:br>
              <a:rPr lang="ru" sz="3000"/>
            </a:br>
            <a:r>
              <a:rPr lang="ru" sz="3000"/>
              <a:t>вместе с нами</a:t>
            </a:r>
            <a:endParaRPr sz="3000"/>
          </a:p>
        </p:txBody>
      </p:sp>
      <p:sp>
        <p:nvSpPr>
          <p:cNvPr id="470" name="Google Shape;470;p53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1" name="Google Shape;471;p53"/>
          <p:cNvSpPr txBox="1">
            <a:spLocks noGrp="1"/>
          </p:cNvSpPr>
          <p:nvPr>
            <p:ph type="sldNum" idx="12"/>
          </p:nvPr>
        </p:nvSpPr>
        <p:spPr>
          <a:xfrm>
            <a:off x="8540100" y="167100"/>
            <a:ext cx="5400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20</a:t>
            </a:fld>
            <a:r>
              <a:rPr lang="ru" u="sng"/>
              <a:t> </a:t>
            </a:r>
            <a:endParaRPr u="sng"/>
          </a:p>
        </p:txBody>
      </p:sp>
      <p:pic>
        <p:nvPicPr>
          <p:cNvPr id="472" name="Google Shape;472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9853" y="523353"/>
            <a:ext cx="1512900" cy="151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3" name="Google Shape;473;p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9850" y="2796002"/>
            <a:ext cx="1512900" cy="151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74" name="Google Shape;474;p53"/>
          <p:cNvSpPr/>
          <p:nvPr/>
        </p:nvSpPr>
        <p:spPr>
          <a:xfrm>
            <a:off x="6156425" y="1095000"/>
            <a:ext cx="2088300" cy="393600"/>
          </a:xfrm>
          <a:prstGeom prst="snip1Rect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b="1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Бот в VKontakte</a:t>
            </a:r>
            <a:endParaRPr sz="1800" b="1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5" name="Google Shape;475;p53"/>
          <p:cNvSpPr/>
          <p:nvPr/>
        </p:nvSpPr>
        <p:spPr>
          <a:xfrm>
            <a:off x="6156425" y="3367650"/>
            <a:ext cx="2088300" cy="393600"/>
          </a:xfrm>
          <a:prstGeom prst="snip1Rect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b="1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Бот в Telegram</a:t>
            </a:r>
            <a:endParaRPr sz="1800" b="1">
              <a:solidFill>
                <a:schemeClr val="accent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6" name="Google Shape;476;p53"/>
          <p:cNvSpPr txBox="1"/>
          <p:nvPr/>
        </p:nvSpPr>
        <p:spPr>
          <a:xfrm>
            <a:off x="6193850" y="1488600"/>
            <a:ext cx="14361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@ss_ystu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77" name="Google Shape;477;p53"/>
          <p:cNvSpPr txBox="1"/>
          <p:nvPr/>
        </p:nvSpPr>
        <p:spPr>
          <a:xfrm>
            <a:off x="6193850" y="3761250"/>
            <a:ext cx="1914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@ss_ystu_bot</a:t>
            </a:r>
            <a:endParaRPr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YSTUty -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F0F0F0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.2022,Презентация,ХрычёвВО,ЯГТУ,ЭИС-46 (1).pptx" id="{C6CC5627-8008-4EDE-A47B-4B861235D6C2}" vid="{571E4641-5647-48E1-8AFD-A7024C4B8A56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454</Words>
  <Application>Microsoft Office PowerPoint</Application>
  <PresentationFormat>Экран (16:9)</PresentationFormat>
  <Paragraphs>130</Paragraphs>
  <Slides>20</Slides>
  <Notes>20</Notes>
  <HiddenSlides>6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Montserrat Medium</vt:lpstr>
      <vt:lpstr>Times New Roman</vt:lpstr>
      <vt:lpstr>Montserrat</vt:lpstr>
      <vt:lpstr>Roboto</vt:lpstr>
      <vt:lpstr>Arial</vt:lpstr>
      <vt:lpstr>Roboto Light</vt:lpstr>
      <vt:lpstr>YSTUty - Light</vt:lpstr>
      <vt:lpstr>РАЗРАБОТКА REST API С ГОТОВЫМИ РЕШЕНИЯМИ ДЛЯ ФГБОУ ВО ЯГТУ</vt:lpstr>
      <vt:lpstr>Y S T U</vt:lpstr>
      <vt:lpstr>Актуальность темы и научная новизна</vt:lpstr>
      <vt:lpstr>Цель и задачи</vt:lpstr>
      <vt:lpstr>Экономическая эффективность</vt:lpstr>
      <vt:lpstr>Затраты на проект</vt:lpstr>
      <vt:lpstr>Средства разработки</vt:lpstr>
      <vt:lpstr>Средства разработки</vt:lpstr>
      <vt:lpstr>Единая форма авторизации</vt:lpstr>
      <vt:lpstr>Результаты работы — Репозиторий с проектами</vt:lpstr>
      <vt:lpstr>Результаты работы — Просмотр расписания</vt:lpstr>
      <vt:lpstr>Заключение</vt:lpstr>
      <vt:lpstr>Y S T U</vt:lpstr>
      <vt:lpstr>Презентация PowerPoint</vt:lpstr>
      <vt:lpstr>Презентация PowerPoint</vt:lpstr>
      <vt:lpstr>Результаты работы — VK-бот</vt:lpstr>
      <vt:lpstr>Результаты работы — VK-бот</vt:lpstr>
      <vt:lpstr>Feature</vt:lpstr>
      <vt:lpstr>Plan</vt:lpstr>
      <vt:lpstr>Пользуйтесь вместе с нами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ДЛЯ ФГБОУ ВО ЯГТУ (YSTUty)</dc:title>
  <dc:creator>wolt6@inbox.ru</dc:creator>
  <cp:keywords>YSTUty</cp:keywords>
  <cp:lastModifiedBy>VladIs</cp:lastModifiedBy>
  <cp:revision>3</cp:revision>
  <dcterms:modified xsi:type="dcterms:W3CDTF">2022-10-05T09:24:11Z</dcterms:modified>
</cp:coreProperties>
</file>